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Roboto Serif"/>
      <p:regular r:id="rId61"/>
      <p:bold r:id="rId62"/>
      <p:italic r:id="rId63"/>
      <p:boldItalic r:id="rId64"/>
    </p:embeddedFont>
    <p:embeddedFont>
      <p:font typeface="Roboto Serif Medium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Serif-bold.fntdata"/><Relationship Id="rId61" Type="http://schemas.openxmlformats.org/officeDocument/2006/relationships/font" Target="fonts/RobotoSerif-regular.fntdata"/><Relationship Id="rId20" Type="http://schemas.openxmlformats.org/officeDocument/2006/relationships/slide" Target="slides/slide15.xml"/><Relationship Id="rId64" Type="http://schemas.openxmlformats.org/officeDocument/2006/relationships/font" Target="fonts/RobotoSerif-boldItalic.fntdata"/><Relationship Id="rId63" Type="http://schemas.openxmlformats.org/officeDocument/2006/relationships/font" Target="fonts/RobotoSerif-italic.fntdata"/><Relationship Id="rId22" Type="http://schemas.openxmlformats.org/officeDocument/2006/relationships/slide" Target="slides/slide17.xml"/><Relationship Id="rId66" Type="http://schemas.openxmlformats.org/officeDocument/2006/relationships/font" Target="fonts/RobotoSerifMedium-bold.fntdata"/><Relationship Id="rId21" Type="http://schemas.openxmlformats.org/officeDocument/2006/relationships/slide" Target="slides/slide16.xml"/><Relationship Id="rId65" Type="http://schemas.openxmlformats.org/officeDocument/2006/relationships/font" Target="fonts/RobotoSerifMedium-regular.fntdata"/><Relationship Id="rId24" Type="http://schemas.openxmlformats.org/officeDocument/2006/relationships/slide" Target="slides/slide19.xml"/><Relationship Id="rId68" Type="http://schemas.openxmlformats.org/officeDocument/2006/relationships/font" Target="fonts/RobotoSerifMedium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SerifMedium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13397cd6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13397cd6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13397cd6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13397cd6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13397cd6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13397cd6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13397cd6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13397cd6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13397cd6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13397cd6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13397cd6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13397cd6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13397cd6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13397cd6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13397cd6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13397cd6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13397cd6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13397cd6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13397cd6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13397cd6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13397cd6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13397cd6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13397cd6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13397cd6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22d81cc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22d81cc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13397cd6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13397cd6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13397cd6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13397cd6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22d81cc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22d81cc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22d81cc7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22d81cc7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22d81cc7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22d81cc7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22d81cc7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22d81cc7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233542db5_7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233542db5_7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233542db5_7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233542db5_7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13397cd6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13397cd6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233542db5_7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233542db5_7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13397cd6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13397cd6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233542db5_78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2233542db5_78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233542db5_78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233542db5_78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233542db5_78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233542db5_78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2233542db5_78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2233542db5_78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233542db5_7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233542db5_7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233542db5_78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233542db5_78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13397cd6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13397cd6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233542db5_78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233542db5_78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13397cd6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13397cd6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13397cd6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13397cd6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233542db5_78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2233542db5_78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13397cd6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13397cd6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13397cd6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13397cd6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13397cd6c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413397cd6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13397cd6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13397cd6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13397cd6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13397cd6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13397cd6c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413397cd6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13397cd6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13397cd6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13397cd6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13397cd6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13397cd6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13397cd6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13397cd6c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413397cd6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13397cd6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13397cd6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13397cd6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13397cd6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413397cd6c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413397cd6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13397cd6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13397cd6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2233542db5_78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2233542db5_78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13397cd6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13397cd6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13397cd6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13397cd6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13397cd6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13397cd6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13397cd6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13397cd6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53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21.png"/><Relationship Id="rId5" Type="http://schemas.openxmlformats.org/officeDocument/2006/relationships/image" Target="../media/image68.png"/><Relationship Id="rId6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2.png"/><Relationship Id="rId4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15600" y="2279250"/>
            <a:ext cx="431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№1 Геометрии</a:t>
            </a:r>
            <a:endParaRPr sz="7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0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Немного про отображение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519850" y="1062425"/>
            <a:ext cx="7558200" cy="17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Допустим, что у нас есть две евклидова плоскость, мы хотим поменять имена точек так, чтобы в итоге  все свойства точек до переименования, выполнялись и после, во что тогда </a:t>
            </a:r>
            <a:r>
              <a:rPr lang="ru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переходит</a:t>
            </a:r>
            <a:r>
              <a:rPr lang="ru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отрезок, прямая?</a:t>
            </a:r>
            <a:endParaRPr sz="15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650" y="2368900"/>
            <a:ext cx="40386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519850" y="1062425"/>
            <a:ext cx="7558200" cy="17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Пусть d(P, Q) - функция расстояния между двумя точками, тогда биекция </a:t>
            </a:r>
            <a:r>
              <a:rPr lang="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называется изометрией в пространстве G, если для любых точек P, Q из этого пространства выполняется: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30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Изометрия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480" y="2055525"/>
            <a:ext cx="3930350" cy="8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443125" y="3248000"/>
            <a:ext cx="588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Приведите пример изометрий для 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025" y="3056488"/>
            <a:ext cx="6096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519850" y="1062425"/>
            <a:ext cx="7558200" cy="17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Любая изометрия плоскости - либо параллельный перенос, либо поворот, либо скользящая симметрия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30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Изометрия на плоскости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50" y="1935575"/>
            <a:ext cx="3752250" cy="27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4253900" y="1882650"/>
            <a:ext cx="43842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Приведите способ получения этих изометрий путем отражения относительно прямой, подумайте какой изометрией является симметрия относительно точки.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Подумайте какие изометрии есть в пространстве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30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Изометрия в пространстве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" y="921350"/>
            <a:ext cx="4911849" cy="26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650" y="1035475"/>
            <a:ext cx="4481950" cy="3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25" y="3775375"/>
            <a:ext cx="4602600" cy="3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23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Ориентация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Ориентация пространства - это выбор определенной системы координат. Говорят, что две системы координат имеют одну ориентацию, если они переводятся друг в друга четным числом отражений, иначе они имеют противоположную ориентацию.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Примером противоположной ориентации является зеркало-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0" l="43787" r="-4841" t="0"/>
          <a:stretch/>
        </p:blipFill>
        <p:spPr>
          <a:xfrm>
            <a:off x="867275" y="2571750"/>
            <a:ext cx="27797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3911600" y="2648375"/>
            <a:ext cx="3872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Получить одну фигуру из другой невозможно, если используются только повороты и переносы, необходима симметрия относительно прямой.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Движение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Изометрия пространства, которая сохраняет ориентацию, называется движением. 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Приведите примеры движения на плоскости и в пространстве.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Группы преобразований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20413" l="0" r="0" t="0"/>
          <a:stretch/>
        </p:blipFill>
        <p:spPr>
          <a:xfrm>
            <a:off x="73025" y="1073125"/>
            <a:ext cx="5039174" cy="30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5276450" y="846988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Например симметрии равностороннего треугольника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874" y="1762600"/>
            <a:ext cx="2707579" cy="27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3907600" y="4486875"/>
            <a:ext cx="466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Поворот на 0, 120, 240 градусов, отражение относительно биссектрис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Геометрии в смысле Клейна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593925" y="1154126"/>
            <a:ext cx="372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Пара (X, G), где X - множество, а G - действующая на нем группа преобразований будет называться геометрией в смысле Клейна.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4952525" y="87722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Феликс Клейн предложил свою классификацию геометрий, среди которых есть евклидовы и неевклидовы.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Неевклидовы геометрии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593925" y="1154126"/>
            <a:ext cx="372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190" name="Google Shape;190;p30"/>
          <p:cNvCxnSpPr>
            <a:stCxn id="188" idx="2"/>
          </p:cNvCxnSpPr>
          <p:nvPr/>
        </p:nvCxnSpPr>
        <p:spPr>
          <a:xfrm flipH="1">
            <a:off x="2480400" y="700225"/>
            <a:ext cx="2091600" cy="7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30"/>
          <p:cNvSpPr txBox="1"/>
          <p:nvPr/>
        </p:nvSpPr>
        <p:spPr>
          <a:xfrm>
            <a:off x="1007875" y="15865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 sz="1200"/>
          </a:p>
        </p:txBody>
      </p:sp>
      <p:sp>
        <p:nvSpPr>
          <p:cNvPr id="192" name="Google Shape;192;p30"/>
          <p:cNvSpPr txBox="1"/>
          <p:nvPr/>
        </p:nvSpPr>
        <p:spPr>
          <a:xfrm>
            <a:off x="5378975" y="15612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Геометрия лобачевского</a:t>
            </a:r>
            <a:endParaRPr sz="1200"/>
          </a:p>
        </p:txBody>
      </p:sp>
      <p:cxnSp>
        <p:nvCxnSpPr>
          <p:cNvPr id="193" name="Google Shape;193;p30"/>
          <p:cNvCxnSpPr/>
          <p:nvPr/>
        </p:nvCxnSpPr>
        <p:spPr>
          <a:xfrm>
            <a:off x="4572000" y="700225"/>
            <a:ext cx="2091600" cy="76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30"/>
          <p:cNvSpPr txBox="1"/>
          <p:nvPr/>
        </p:nvSpPr>
        <p:spPr>
          <a:xfrm>
            <a:off x="5643550" y="2489550"/>
            <a:ext cx="300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Отрицание постулата про параллельные прямые, через точку можно провести по крайней мере две прямые, параллельные данной </a:t>
            </a:r>
            <a:endParaRPr sz="5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699750" y="274542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Рассматривается плоскость сферы, в этой геометрии нет параллельных прямых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1784000" y="4232675"/>
            <a:ext cx="403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Подумайте, что в этих геометриях прямые</a:t>
            </a: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12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Пример геометрии Лобачевского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875" y="1157825"/>
            <a:ext cx="30099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62975" y="10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Книги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052450" y="912500"/>
            <a:ext cx="68439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Serif Medium"/>
              <a:buAutoNum type="arabicPeriod"/>
            </a:pPr>
            <a:r>
              <a:rPr lang="ru" sz="1700">
                <a:latin typeface="Roboto Serif Medium"/>
                <a:ea typeface="Roboto Serif Medium"/>
                <a:cs typeface="Roboto Serif Medium"/>
                <a:sym typeface="Roboto Serif Medium"/>
              </a:rPr>
              <a:t>Сосинский А.Б.</a:t>
            </a:r>
            <a:r>
              <a:rPr lang="ru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Геометрии</a:t>
            </a:r>
            <a:br>
              <a:rPr lang="ru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</a:b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 Medium"/>
              <a:buAutoNum type="arabicPeriod"/>
            </a:pPr>
            <a:r>
              <a:rPr lang="ru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Энциклопедия элементарной математики. Книга 4 (геометрия): П. С. Александров, А. И. Маркушевич, А. Я. Хинчин</a:t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Serif Medium"/>
              <a:buAutoNum type="arabicPeriod"/>
            </a:pPr>
            <a:r>
              <a:rPr lang="ru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Н. В. Ефимов высшая геометрия</a:t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8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Изометрии, движение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5" y="1432275"/>
            <a:ext cx="4741750" cy="294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4">
            <a:alphaModFix/>
          </a:blip>
          <a:srcRect b="0" l="0" r="4242" t="6041"/>
          <a:stretch/>
        </p:blipFill>
        <p:spPr>
          <a:xfrm>
            <a:off x="4778250" y="1609575"/>
            <a:ext cx="4054050" cy="208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8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Пример сферической геометрии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5475"/>
            <a:ext cx="3548975" cy="3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048" y="1005475"/>
            <a:ext cx="4321777" cy="41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1880550" y="2235050"/>
            <a:ext cx="538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№2 Введение в сферическую геометрию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407675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Взаимное расположение сферы и плоскости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1713725" y="1312325"/>
            <a:ext cx="590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Вспомните, какое бывает взаимное расположение сферы и плоскости, приведите критерии, которые их различают</a:t>
            </a:r>
            <a:endParaRPr sz="10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07675" y="7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Взаимное расположение сферы и плоскости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0" y="855350"/>
            <a:ext cx="3872700" cy="38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4572000" y="1466475"/>
            <a:ext cx="38226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 - Центр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 - Плоскость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Нет точек пересечения сферы и плоскости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Modified&quot;:false,&quot;aid&quot;:null,&quot;id&quot;:&quot;6&quot;,&quot;type&quot;:&quot;$$&quot;,&quot;code&quot;:&quot;$$ρ(O; γ) &gt; r$$&quot;,&quot;font&quot;:{&quot;size&quot;:18,&quot;family&quot;:&quot;Arial&quot;,&quot;color&quot;:&quot;#000000&quot;},&quot;backgroundColor&quot;:&quot;#FFFFFF&quot;,&quot;ts&quot;:1735430851121,&quot;cs&quot;:&quot;WfW+Gb1Cx1u4rrt7lLHg/Q==&quot;,&quot;size&quot;:{&quot;width&quot;:134.5,&quot;height&quot;:28.333333333333332}}"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625" y="2959025"/>
            <a:ext cx="1281113" cy="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6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Касательная к сфере плоскость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0" y="957250"/>
            <a:ext cx="3932125" cy="39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4572000" y="1466475"/>
            <a:ext cx="38226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 - Центр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 - Плоскость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Одна точка пересечения сферы и плоскости -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точка касания сферы и плоскости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(точка      )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id&quot;:&quot;5&quot;,&quot;backgroundColor&quot;:&quot;#FFFFFF&quot;,&quot;backgroundColorModified&quot;:false,&quot;font&quot;:{&quot;family&quot;:&quot;Arial&quot;,&quot;size&quot;:18,&quot;color&quot;:&quot;#000000&quot;},&quot;code&quot;:&quot;$$ρ(O; γ) = r$$&quot;,&quot;aid&quot;:null,&quot;type&quot;:&quot;$$&quot;,&quot;ts&quot;:1735430824626,&quot;cs&quot;:&quot;zL6HZtqwLeUV1Zmw+ujuEw==&quot;,&quot;size&quot;:{&quot;width&quot;:134.5,&quot;height&quot;:28.333333333333332}}" id="244" name="Google Shape;2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625" y="2959025"/>
            <a:ext cx="1281113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7&quot;,&quot;code&quot;:&quot;$$K$$&quot;,&quot;backgroundColor&quot;:&quot;#FFFFFF&quot;,&quot;type&quot;:&quot;$$&quot;,&quot;aid&quot;:null,&quot;backgroundColorModified&quot;:false,&quot;font&quot;:{&quot;color&quot;:&quot;#000000&quot;,&quot;family&quot;:&quot;Arial&quot;,&quot;size&quot;:18},&quot;ts&quot;:1735430940795,&quot;cs&quot;:&quot;zoHqe2mkrifVJw2ay5AJIw==&quot;,&quot;size&quot;:{&quot;width&quot;:24.5,&quot;height&quot;:19.333333333333332}}" id="245" name="Google Shape;2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1375" y="4434925"/>
            <a:ext cx="233363" cy="1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7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Секущая сферу плоскость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b="9782" l="0" r="0" t="22522"/>
          <a:stretch/>
        </p:blipFill>
        <p:spPr>
          <a:xfrm>
            <a:off x="182425" y="1710475"/>
            <a:ext cx="3921575" cy="26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/>
        </p:nvSpPr>
        <p:spPr>
          <a:xfrm>
            <a:off x="4572000" y="1444950"/>
            <a:ext cx="38226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 - Центр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 - Плоскость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Бесконечное множество точек пересечения - окружность с центром O’ и радиусом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Modified&quot;:false,&quot;code&quot;:&quot;$${\\sqrt[]{r^{2}-h^{2}}}$$&quot;,&quot;backgroundColor&quot;:&quot;#FFFFFF&quot;,&quot;id&quot;:&quot;2&quot;,&quot;type&quot;:&quot;$$&quot;,&quot;font&quot;:{&quot;size&quot;:18,&quot;color&quot;:&quot;#000000&quot;,&quot;family&quot;:&quot;Arial&quot;},&quot;aid&quot;:null,&quot;ts&quot;:1735430061026,&quot;cs&quot;:&quot;JenE4YPoR7QYr6nql7nc6Q==&quot;,&quot;size&quot;:{&quot;width&quot;:113.66666666666667,&quot;height&quot;:33.833333333333336}}"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675" y="4365325"/>
            <a:ext cx="1082675" cy="322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Modified&quot;:false,&quot;id&quot;:&quot;4&quot;,&quot;font&quot;:{&quot;color&quot;:&quot;#000000&quot;,&quot;size&quot;:18,&quot;family&quot;:&quot;Arial&quot;},&quot;code&quot;:&quot;$$ρ\\left(O;γ\\right)=h&lt;r$$&quot;,&quot;backgroundColor&quot;:&quot;#FFFFFF&quot;,&quot;aid&quot;:null,&quot;ts&quot;:1735430806434,&quot;cs&quot;:&quot;SHiSIUZqGWJe+/LsETSwKw==&quot;,&quot;size&quot;:{&quot;width&quot;:193,&quot;height&quot;:28.333333333333332}}" id="254" name="Google Shape;2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200" y="2963913"/>
            <a:ext cx="1838325" cy="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96650" y="68200"/>
            <a:ext cx="904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Виды окружностей в сечении сферы плоскостью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 rotWithShape="1">
          <a:blip r:embed="rId3">
            <a:alphaModFix/>
          </a:blip>
          <a:srcRect b="12096" l="0" r="0" t="21289"/>
          <a:stretch/>
        </p:blipFill>
        <p:spPr>
          <a:xfrm>
            <a:off x="4666200" y="719137"/>
            <a:ext cx="3820974" cy="2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 rotWithShape="1">
          <a:blip r:embed="rId4">
            <a:alphaModFix/>
          </a:blip>
          <a:srcRect b="9782" l="0" r="0" t="22522"/>
          <a:stretch/>
        </p:blipFill>
        <p:spPr>
          <a:xfrm>
            <a:off x="184750" y="884575"/>
            <a:ext cx="3921575" cy="26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/>
          <p:nvPr/>
        </p:nvSpPr>
        <p:spPr>
          <a:xfrm>
            <a:off x="96650" y="3859800"/>
            <a:ext cx="3454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сечении получается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малая окружность</a:t>
            </a:r>
            <a:endParaRPr b="1" i="1"/>
          </a:p>
        </p:txBody>
      </p:sp>
      <p:pic>
        <p:nvPicPr>
          <p:cNvPr descr="{&quot;code&quot;:&quot;\\begin{gather*}\n{0&lt;h&lt;r}\t\n\\end{gather*}&quot;,&quot;type&quot;:&quot;gather*&quot;,&quot;aid&quot;:null,&quot;backgroundColor&quot;:&quot;#FFFFFF&quot;,&quot;backgroundColorModified&quot;:false,&quot;id&quot;:&quot;3&quot;,&quot;font&quot;:{&quot;family&quot;:&quot;Arial&quot;,&quot;size&quot;:18,&quot;color&quot;:&quot;#000000&quot;},&quot;ts&quot;:1735430635786,&quot;cs&quot;:&quot;PRVcz11wKxwz3qQ1bCzYfA==&quot;,&quot;size&quot;:{&quot;width&quot;:116.83333333333333,&quot;height&quot;:20.666666666666668}}" id="263" name="Google Shape;2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975" y="3394897"/>
            <a:ext cx="1112837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8&quot;,&quot;aid&quot;:null,&quot;type&quot;:&quot;$$&quot;,&quot;backgroundColorModified&quot;:false,&quot;font&quot;:{&quot;color&quot;:&quot;#000000&quot;,&quot;size&quot;:18,&quot;family&quot;:&quot;Arial&quot;},&quot;backgroundColor&quot;:&quot;#FFFFFF&quot;,&quot;code&quot;:&quot;$$h\\,=\\,0$$&quot;,&quot;ts&quot;:1735431112895,&quot;cs&quot;:&quot;KToC1+pa+6G5Gs7gUUQCeg==&quot;,&quot;size&quot;:{&quot;width&quot;:75,&quot;height&quot;:20.166666666666668}}" id="264" name="Google Shape;2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673" y="3342577"/>
            <a:ext cx="732039" cy="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4255800" y="3726000"/>
            <a:ext cx="3821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сечении получается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большая </a:t>
            </a:r>
            <a:r>
              <a:rPr b="1" i="1"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окружность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(сечение диаметральной плоскостью)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/>
        </p:nvSpPr>
        <p:spPr>
          <a:xfrm>
            <a:off x="0" y="0"/>
            <a:ext cx="90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Прямые на сфере</a:t>
            </a:r>
            <a:endParaRPr sz="28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3760100" y="1540450"/>
            <a:ext cx="471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Прямая на сфере - это большая окружность, то есть пересечение сферы с плоскостью,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проходящей через ее центр (диаметральной плоскостью).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13026" l="15960" r="18306" t="22357"/>
          <a:stretch/>
        </p:blipFill>
        <p:spPr>
          <a:xfrm>
            <a:off x="389700" y="1226450"/>
            <a:ext cx="2951700" cy="29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Полюс большой окружности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7345" l="15418" r="18091" t="17166"/>
          <a:stretch/>
        </p:blipFill>
        <p:spPr>
          <a:xfrm>
            <a:off x="311700" y="1124875"/>
            <a:ext cx="2784250" cy="31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3624050" y="1124875"/>
            <a:ext cx="5568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Всякой большой окружности соответствуют единственные две диаметрально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противоположные точки сферы, высекаемые из нее диаметром, перпендикулярным к плоскости большой окружности. Эти две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точки называются полюсами большой окружности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	Точки A и B являются полюсами окружности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α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62975" y="10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514750" y="1329700"/>
            <a:ext cx="4114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Что такое геометрия?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Бывают ли разные геометрии?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-75" y="682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>
                <a:latin typeface="Roboto Serif Medium"/>
                <a:ea typeface="Roboto Serif Medium"/>
                <a:cs typeface="Roboto Serif Medium"/>
                <a:sym typeface="Roboto Serif Medium"/>
              </a:rPr>
              <a:t>Поляра пары </a:t>
            </a:r>
            <a:endParaRPr sz="2520"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>
                <a:latin typeface="Roboto Serif Medium"/>
                <a:ea typeface="Roboto Serif Medium"/>
                <a:cs typeface="Roboto Serif Medium"/>
                <a:sym typeface="Roboto Serif Medium"/>
              </a:rPr>
              <a:t>диаметрально противоположных точек</a:t>
            </a:r>
            <a:endParaRPr sz="2520"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3624050" y="1124825"/>
            <a:ext cx="425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Если точки A и B являются полюсами окружности α, то окружность α называется полярой пары диаметрально противоположных точек.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Каждая точка окружности α называется полярно сопряженной с каждым из ее полюсов. Точки P и Q называются полярно сопряженными, если радиусы OP и OQ перпендикулярны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Например точки P и A полярно сопряженные.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 rotWithShape="1">
          <a:blip r:embed="rId3">
            <a:alphaModFix/>
          </a:blip>
          <a:srcRect b="7059" l="14365" r="15217" t="16872"/>
          <a:stretch/>
        </p:blipFill>
        <p:spPr>
          <a:xfrm>
            <a:off x="260050" y="1124825"/>
            <a:ext cx="2945275" cy="31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292" name="Google Shape;292;p43"/>
          <p:cNvSpPr txBox="1"/>
          <p:nvPr/>
        </p:nvSpPr>
        <p:spPr>
          <a:xfrm>
            <a:off x="1880550" y="2235050"/>
            <a:ext cx="538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№3 Углы и расстояния</a:t>
            </a:r>
            <a:endParaRPr sz="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Угол между прямыми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51375"/>
            <a:ext cx="4187325" cy="41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/>
        </p:nvSpPr>
        <p:spPr>
          <a:xfrm>
            <a:off x="5005675" y="764075"/>
            <a:ext cx="3615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Углом между прямыми AB и AC называют наименьший угол , образованный двумя касательными 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 большим окружностям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, в точке пересечения прямых.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{&quot;code&quot;:&quot;\\begin{gather*}\n{BA\\text{$\\carat$}CA\\,=\\,∠BAC\\,=\\,∠XAY\\,=}\\\\\n{=∠BOC\\,=\\,\\left(ABO\\right)\\text{$\\carat$}\\left(ACO\\right)}\t\n\\end{gather*}&quot;,&quot;id&quot;:&quot;11&quot;,&quot;aid&quot;:null,&quot;type&quot;:&quot;gather*&quot;,&quot;backgroundColor&quot;:&quot;#FFFFFF&quot;,&quot;font&quot;:{&quot;size&quot;:18,&quot;color&quot;:&quot;#000000&quot;,&quot;family&quot;:&quot;Arial&quot;},&quot;backgroundColorModified&quot;:false,&quot;ts&quot;:1735482585565,&quot;cs&quot;:&quot;k4zOTI+bcj/29znWJBPrDQ==&quot;,&quot;size&quot;:{&quot;width&quot;:394.33333333333326,&quot;height&quot;:64}}"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679" y="3054900"/>
            <a:ext cx="37560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4874575" y="3664500"/>
            <a:ext cx="387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BC - поляра к точке A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BO - радиус сферы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 - вершина угла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AB и AC - стороны угла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id&quot;:&quot;18&quot;,&quot;backgroundColorModified&quot;:false,&quot;backgroundColor&quot;:&quot;#FFFFFF&quot;,&quot;type&quot;:&quot;$$&quot;,&quot;font&quot;:{&quot;size&quot;:14,&quot;color&quot;:&quot;#000000&quot;,&quot;family&quot;:&quot;Arial&quot;},&quot;aid&quot;:null,&quot;code&quot;:&quot;$$∠BAC$$&quot;,&quot;ts&quot;:1735494390446,&quot;cs&quot;:&quot;uyKQ/nNdAqnXaHS0JO0vPQ==&quot;,&quot;size&quot;:{&quot;width&quot;:64.5,&quot;height&quot;:16.333333333333332}}" id="302" name="Google Shape;30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700" y="4382575"/>
            <a:ext cx="614363" cy="15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8&quot;,&quot;backgroundColorModified&quot;:false,&quot;backgroundColor&quot;:&quot;#FFFFFF&quot;,&quot;type&quot;:&quot;$$&quot;,&quot;font&quot;:{&quot;size&quot;:14,&quot;color&quot;:&quot;#000000&quot;,&quot;family&quot;:&quot;Arial&quot;},&quot;aid&quot;:null,&quot;code&quot;:&quot;$$∠BAC$$&quot;,&quot;ts&quot;:1735494390446,&quot;cs&quot;:&quot;uyKQ/nNdAqnXaHS0JO0vPQ==&quot;,&quot;size&quot;:{&quot;width&quot;:64.5,&quot;height&quot;:16.333333333333332}}" id="303" name="Google Shape;30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750" y="4683125"/>
            <a:ext cx="614363" cy="1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311700" y="68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Вертикальные и смежные углы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6588"/>
            <a:ext cx="4197775" cy="41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/>
        </p:nvSpPr>
        <p:spPr>
          <a:xfrm>
            <a:off x="3896175" y="640925"/>
            <a:ext cx="5338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Две большие окружности определяют четыре угла между двумя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полуокружностями, попарно равные друг другу.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Те из этих углов, обе стороны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к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оторых являются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п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родолжениями сторон другого угла,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равны и называются вертикальными углами.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Т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е из этих углов, которые имеют одну общую сторону, составляют в сумме развернутый угол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800">
                <a:latin typeface="Roboto Serif"/>
                <a:ea typeface="Roboto Serif"/>
                <a:cs typeface="Roboto Serif"/>
                <a:sym typeface="Roboto Serif"/>
              </a:rPr>
              <a:t>   и называются смежными углами.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font&quot;:{&quot;size&quot;:18,&quot;family&quot;:&quot;Arial&quot;,&quot;color&quot;:&quot;#000000&quot;},&quot;id&quot;:&quot;19&quot;,&quot;backgroundColorModified&quot;:false,&quot;code&quot;:&quot;$$\\pi$$&quot;,&quot;aid&quot;:null,&quot;type&quot;:&quot;$$&quot;,&quot;backgroundColor&quot;:&quot;#FFFFFF&quot;,&quot;ts&quot;:1735494653040,&quot;cs&quot;:&quot;Lqu4hawEr0veyFFbukCKlQ==&quot;,&quot;size&quot;:{&quot;width&quot;:15.833333333333334,&quot;height&quot;:12.666666666666666}}"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300" y="4393025"/>
            <a:ext cx="150813" cy="1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0" y="786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Угол между двумя большими полуокружностями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317" name="Google Shape;317;p46"/>
          <p:cNvPicPr preferRelativeResize="0"/>
          <p:nvPr/>
        </p:nvPicPr>
        <p:blipFill rotWithShape="1">
          <a:blip r:embed="rId3">
            <a:alphaModFix/>
          </a:blip>
          <a:srcRect b="5087" l="15915" r="16843" t="15421"/>
          <a:stretch/>
        </p:blipFill>
        <p:spPr>
          <a:xfrm>
            <a:off x="735125" y="737575"/>
            <a:ext cx="3284900" cy="388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$&quot;,&quot;font&quot;:{&quot;size&quot;:18,&quot;color&quot;:&quot;#000000&quot;,&quot;family&quot;:&quot;Arial&quot;},&quot;id&quot;:&quot;17&quot;,&quot;backgroundColorModified&quot;:false,&quot;aid&quot;:null,&quot;code&quot;:&quot;$$∠ACB=∠AC^{\\prime}B=∠AOB$$&quot;,&quot;ts&quot;:1735493488078,&quot;cs&quot;:&quot;vcN5q5B14QiTJrGktEv7/A==&quot;,&quot;size&quot;:{&quot;width&quot;:335.75,&quot;height&quot;:23.5}}" id="318" name="Google Shape;3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325" y="1659890"/>
            <a:ext cx="3198019" cy="223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 txBox="1"/>
          <p:nvPr/>
        </p:nvSpPr>
        <p:spPr>
          <a:xfrm>
            <a:off x="4624325" y="2260875"/>
            <a:ext cx="340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Величина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каждого из этих углов называется углом между двумя большими окружностями.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Перпендикулярные прямые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4155400" y="1278750"/>
            <a:ext cx="425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Прямые, пересекающиеся под прямым углом называют перпендикулярными.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backgroundColor&quot;:&quot;#FFFFFF&quot;,&quot;code&quot;:&quot;$$AB⊥AC$$&quot;,&quot;backgroundColorModified&quot;:false,&quot;aid&quot;:null,&quot;id&quot;:&quot;13&quot;,&quot;type&quot;:&quot;$$&quot;,&quot;font&quot;:{&quot;size&quot;:18,&quot;family&quot;:&quot;Arial&quot;,&quot;color&quot;:&quot;#000000&quot;},&quot;ts&quot;:1735483367976,&quot;cs&quot;:&quot;fJmmvOwXTISAMIWxWsOP2Q==&quot;,&quot;size&quot;:{&quot;width&quot;:121.66666666666667,&quot;height&quot;:20.833333333333332}}"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800" y="2472525"/>
            <a:ext cx="1158875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25" y="866575"/>
            <a:ext cx="3850600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311700" y="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Расстояние между точками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333" name="Google Shape;333;p48"/>
          <p:cNvPicPr preferRelativeResize="0"/>
          <p:nvPr/>
        </p:nvPicPr>
        <p:blipFill rotWithShape="1">
          <a:blip r:embed="rId3">
            <a:alphaModFix/>
          </a:blip>
          <a:srcRect b="12150" l="16669" r="19338" t="23358"/>
          <a:stretch/>
        </p:blipFill>
        <p:spPr>
          <a:xfrm>
            <a:off x="546725" y="1164300"/>
            <a:ext cx="2679550" cy="27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8"/>
          <p:cNvSpPr txBox="1"/>
          <p:nvPr/>
        </p:nvSpPr>
        <p:spPr>
          <a:xfrm>
            <a:off x="3718250" y="871225"/>
            <a:ext cx="382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Кратчайшее расстояние между двумя точками - длина наименьшей дуги, образованной этими точками на большой окружности, проходящей через н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их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</a:t>
            </a:r>
            <a:endParaRPr/>
          </a:p>
        </p:txBody>
      </p:sp>
      <p:pic>
        <p:nvPicPr>
          <p:cNvPr descr="{&quot;type&quot;:&quot;$$&quot;,&quot;id&quot;:&quot;9&quot;,&quot;aid&quot;:null,&quot;backgroundColorModified&quot;:false,&quot;font&quot;:{&quot;family&quot;:&quot;Arial&quot;,&quot;size&quot;:25,&quot;color&quot;:&quot;#000000&quot;},&quot;code&quot;:&quot;$$C_{γ}\\,=\\,\\,2\\pi r\\frac{γ\\udeg}{360\\udeg}$$&quot;,&quot;backgroundColor&quot;:&quot;#FFFFFF&quot;,&quot;ts&quot;:1735478016512,&quot;cs&quot;:&quot;G1RFL8VQqQ/d6aLJytq3kA==&quot;,&quot;size&quot;:{&quot;width&quot;:266.9686666666667,&quot;height&quot;:81.3516661417323}}" id="335" name="Google Shape;3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050" y="2882075"/>
            <a:ext cx="2542877" cy="77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Modified&quot;:false,&quot;backgroundColor&quot;:&quot;#FFFFFF&quot;,&quot;code&quot;:&quot;$$C_{γ^{\\prime}}\\,=\\,\\,γ^{\\prime}r$$&quot;,&quot;aid&quot;:null,&quot;font&quot;:{&quot;family&quot;:&quot;Arial&quot;,&quot;size&quot;:25,&quot;color&quot;:&quot;#000000&quot;},&quot;id&quot;:&quot;9&quot;,&quot;ts&quot;:1735478085162,&quot;cs&quot;:&quot;SApKGzV5f9QjHg4skpcy6w==&quot;,&quot;size&quot;:{&quot;width&quot;:174.5,&quot;height&quot;:43.833333333333336}}" id="336" name="Google Shape;3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050" y="3720085"/>
            <a:ext cx="1662113" cy="41751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8"/>
          <p:cNvSpPr txBox="1"/>
          <p:nvPr/>
        </p:nvSpPr>
        <p:spPr>
          <a:xfrm>
            <a:off x="6806600" y="3126800"/>
            <a:ext cx="22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градусах</a:t>
            </a:r>
            <a:endParaRPr/>
          </a:p>
        </p:txBody>
      </p:sp>
      <p:sp>
        <p:nvSpPr>
          <p:cNvPr id="338" name="Google Shape;338;p48"/>
          <p:cNvSpPr txBox="1"/>
          <p:nvPr/>
        </p:nvSpPr>
        <p:spPr>
          <a:xfrm>
            <a:off x="6806600" y="3720075"/>
            <a:ext cx="22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 радианах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Окружности на сфере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344" name="Google Shape;344;p49"/>
          <p:cNvPicPr preferRelativeResize="0"/>
          <p:nvPr/>
        </p:nvPicPr>
        <p:blipFill rotWithShape="1">
          <a:blip r:embed="rId3">
            <a:alphaModFix/>
          </a:blip>
          <a:srcRect b="20040" l="16624" r="11313" t="11885"/>
          <a:stretch/>
        </p:blipFill>
        <p:spPr>
          <a:xfrm>
            <a:off x="3030025" y="640900"/>
            <a:ext cx="30249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9"/>
          <p:cNvSpPr txBox="1"/>
          <p:nvPr/>
        </p:nvSpPr>
        <p:spPr>
          <a:xfrm>
            <a:off x="2975250" y="3414650"/>
            <a:ext cx="348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Окружность на сфере - множество всех точек, равноудаленных на r &lt;   R  от центра окружности O’</a:t>
            </a:r>
            <a:endParaRPr/>
          </a:p>
        </p:txBody>
      </p:sp>
      <p:sp>
        <p:nvSpPr>
          <p:cNvPr id="346" name="Google Shape;346;p49"/>
          <p:cNvSpPr txBox="1"/>
          <p:nvPr/>
        </p:nvSpPr>
        <p:spPr>
          <a:xfrm>
            <a:off x="4681200" y="1018550"/>
            <a:ext cx="42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47" name="Google Shape;347;p49"/>
          <p:cNvPicPr preferRelativeResize="0"/>
          <p:nvPr/>
        </p:nvPicPr>
        <p:blipFill rotWithShape="1">
          <a:blip r:embed="rId4">
            <a:alphaModFix/>
          </a:blip>
          <a:srcRect b="0" l="0" r="19244" t="0"/>
          <a:stretch/>
        </p:blipFill>
        <p:spPr>
          <a:xfrm>
            <a:off x="5835150" y="4078175"/>
            <a:ext cx="170775" cy="2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53" name="Google Shape;353;p50"/>
          <p:cNvSpPr txBox="1"/>
          <p:nvPr/>
        </p:nvSpPr>
        <p:spPr>
          <a:xfrm>
            <a:off x="1880550" y="2235050"/>
            <a:ext cx="538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№4 Фигуры</a:t>
            </a:r>
            <a:endParaRPr sz="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259375" y="7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Площадь сферической фигуры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59" name="Google Shape;35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Будем называть площадью сферической фигуры, по аналогии с площадью плоской фигуры, действительное число, удовлетворяющее следующим четырем требованиям: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сферической фигуры является положительным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сферической фигуры не изменяется при движении сферы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Если сферическая фигура разложена на две сферические фигуры, то площадь данной фигуры равна сумме площадей двух фигур, на которые она разложена.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erif"/>
              <a:buAutoNum type="arabicParenR"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Площадь всей сферы радиуса r равна 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descr="{&quot;code&quot;:&quot;$$4\\pi r^{2}$$&quot;,&quot;id&quot;:&quot;21&quot;,&quot;backgroundColorModified&quot;:false,&quot;aid&quot;:null,&quot;type&quot;:&quot;$$&quot;,&quot;font&quot;:{&quot;color&quot;:&quot;#000000&quot;,&quot;size&quot;:18,&quot;family&quot;:&quot;Arial&quot;},&quot;backgroundColor&quot;:&quot;#FFFFFF&quot;,&quot;ts&quot;:1735495176360,&quot;cs&quot;:&quot;QEEmO1CMc5r0XQYVyqGTKA==&quot;,&quot;size&quot;:{&quot;width&quot;:52.333333333333336,&quot;height&quot;:25.333333333333332}}" id="360" name="Google Shape;3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300" y="3975025"/>
            <a:ext cx="498475" cy="2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62975" y="10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cxnSp>
        <p:nvCxnSpPr>
          <p:cNvPr id="73" name="Google Shape;73;p16"/>
          <p:cNvCxnSpPr/>
          <p:nvPr/>
        </p:nvCxnSpPr>
        <p:spPr>
          <a:xfrm flipH="1">
            <a:off x="2945525" y="896725"/>
            <a:ext cx="1652100" cy="71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6"/>
          <p:cNvSpPr txBox="1"/>
          <p:nvPr/>
        </p:nvSpPr>
        <p:spPr>
          <a:xfrm>
            <a:off x="1079950" y="1823475"/>
            <a:ext cx="33603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5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γεωμετρία</a:t>
            </a:r>
            <a:r>
              <a:rPr lang="ru" sz="19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sz="22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"/>
                <a:ea typeface="Roboto Serif"/>
                <a:cs typeface="Roboto Serif"/>
                <a:sym typeface="Roboto Serif"/>
              </a:rPr>
              <a:t>γῆ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r>
              <a:rPr lang="ru">
                <a:latin typeface="Roboto Serif"/>
                <a:ea typeface="Roboto Serif"/>
                <a:cs typeface="Roboto Serif"/>
                <a:sym typeface="Roboto Serif"/>
              </a:rPr>
              <a:t>«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земля</a:t>
            </a:r>
            <a:r>
              <a:rPr lang="ru">
                <a:latin typeface="Roboto Serif"/>
                <a:ea typeface="Roboto Serif"/>
                <a:cs typeface="Roboto Serif"/>
                <a:sym typeface="Roboto Serif"/>
              </a:rPr>
              <a:t>» + </a:t>
            </a: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μετρέω «</a:t>
            </a:r>
            <a:r>
              <a:rPr lang="ru">
                <a:latin typeface="Roboto Serif"/>
                <a:ea typeface="Roboto Serif"/>
                <a:cs typeface="Roboto Serif"/>
                <a:sym typeface="Roboto Serif"/>
              </a:rPr>
              <a:t>мерить»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Раздел математики, изучающий пространственные структуры и отношения, а также их обобщения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5404725" y="20791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Математический объект, 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например, </a:t>
            </a: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математическими</a:t>
            </a:r>
            <a:r>
              <a:rPr lang="ru" sz="1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объектами являются: множество, число, фигура</a:t>
            </a:r>
            <a:endParaRPr sz="1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76" name="Google Shape;76;p16"/>
          <p:cNvCxnSpPr/>
          <p:nvPr/>
        </p:nvCxnSpPr>
        <p:spPr>
          <a:xfrm>
            <a:off x="4597625" y="896725"/>
            <a:ext cx="1652100" cy="71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1880550" y="2235050"/>
            <a:ext cx="538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№5 Координаты и проекции</a:t>
            </a:r>
            <a:endParaRPr sz="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Проекция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72" name="Google Shape;372;p53"/>
          <p:cNvSpPr txBox="1"/>
          <p:nvPr/>
        </p:nvSpPr>
        <p:spPr>
          <a:xfrm>
            <a:off x="553050" y="830150"/>
            <a:ext cx="803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Подумайте, как изобразить сферу на плоскости, чем станут прямые, окружности на сфере?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Сравните количество точек на сфере и на плоскости.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73" name="Google Shape;3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2166475"/>
            <a:ext cx="2733982" cy="271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032" y="2295525"/>
            <a:ext cx="33337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Стереографическая проекция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380" name="Google Shape;3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25" y="718825"/>
            <a:ext cx="3138400" cy="28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425" y="671313"/>
            <a:ext cx="3800876" cy="380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 txBox="1"/>
          <p:nvPr/>
        </p:nvSpPr>
        <p:spPr>
          <a:xfrm>
            <a:off x="0" y="3933825"/>
            <a:ext cx="4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Во что перех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одя</a:t>
            </a: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 сферические прямые, меридианы, окружности?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Сохраняются ли углы?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83" name="Google Shape;383;p54"/>
          <p:cNvSpPr txBox="1"/>
          <p:nvPr/>
        </p:nvSpPr>
        <p:spPr>
          <a:xfrm>
            <a:off x="4991100" y="4472200"/>
            <a:ext cx="405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Почему получилось такое изображение?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Стереографическая проекция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89" name="Google Shape;389;p55"/>
          <p:cNvSpPr txBox="1"/>
          <p:nvPr/>
        </p:nvSpPr>
        <p:spPr>
          <a:xfrm>
            <a:off x="564200" y="581025"/>
            <a:ext cx="7743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Свойства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Окружности, лежащие на сфере, проектируются на плоскость в виде окружностей или, если окружности на сфере проходят через центр проекции, - в виде прямых 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Сохраняет углы между кривыми и форму бесконечно малых фигур.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При повороте сферы вокруг диаметра, проходящего через точку касания с плоскостью, плоскость поворачивается на тот же угол вокруг точки касания.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Стереографическая проекция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395" name="Google Shape;395;p56"/>
          <p:cNvSpPr txBox="1"/>
          <p:nvPr/>
        </p:nvSpPr>
        <p:spPr>
          <a:xfrm>
            <a:off x="259400" y="1104900"/>
            <a:ext cx="4467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Свойства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Стереографическая проекция отображает сопряжённые пучки меридианов и параллелей на сфере в сопряжённые эллиптический и гиперболический пучки окружностей на плоскости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250" y="833100"/>
            <a:ext cx="2836300" cy="2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6"/>
          <p:cNvSpPr txBox="1"/>
          <p:nvPr/>
        </p:nvSpPr>
        <p:spPr>
          <a:xfrm>
            <a:off x="5031500" y="3667125"/>
            <a:ext cx="4162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Элиптическйи пучёк окружностей красных и гиперболический пучёк окружностей синих.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Проекция меркатора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447675" y="536125"/>
            <a:ext cx="4734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Свойства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Углы между направлениями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Прямые, проходящие через все меридианы являются прямыми на плоскости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Меридианы - параллельные 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равноотстоящие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линии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erif"/>
              <a:buAutoNum type="arabicPeriod"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Параллели - тоже параллельные линии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923925"/>
            <a:ext cx="3422174" cy="34221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7"/>
          <p:cNvSpPr txBox="1"/>
          <p:nvPr/>
        </p:nvSpPr>
        <p:spPr>
          <a:xfrm>
            <a:off x="404775" y="3491425"/>
            <a:ext cx="481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Подумайте, за счет чего сохраняется параллельность параллелей и сохраняется ли площадь фигур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Проекция меркатора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11" name="Google Shape;411;p58"/>
          <p:cNvSpPr txBox="1"/>
          <p:nvPr/>
        </p:nvSpPr>
        <p:spPr>
          <a:xfrm>
            <a:off x="516575" y="704850"/>
            <a:ext cx="47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12" name="Google Shape;412;p58"/>
          <p:cNvPicPr preferRelativeResize="0"/>
          <p:nvPr/>
        </p:nvPicPr>
        <p:blipFill rotWithShape="1">
          <a:blip r:embed="rId3">
            <a:alphaModFix/>
          </a:blip>
          <a:srcRect b="1864" l="1825" r="2075" t="0"/>
          <a:stretch/>
        </p:blipFill>
        <p:spPr>
          <a:xfrm>
            <a:off x="668975" y="751125"/>
            <a:ext cx="3514726" cy="35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8"/>
          <p:cNvPicPr preferRelativeResize="0"/>
          <p:nvPr/>
        </p:nvPicPr>
        <p:blipFill rotWithShape="1">
          <a:blip r:embed="rId4">
            <a:alphaModFix/>
          </a:blip>
          <a:srcRect b="1864" l="2094" r="1806" t="0"/>
          <a:stretch/>
        </p:blipFill>
        <p:spPr>
          <a:xfrm>
            <a:off x="4936175" y="751125"/>
            <a:ext cx="3514726" cy="35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 txBox="1"/>
          <p:nvPr/>
        </p:nvSpPr>
        <p:spPr>
          <a:xfrm>
            <a:off x="838200" y="44767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Проекция</a:t>
            </a:r>
            <a:endParaRPr sz="7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15" name="Google Shape;415;p58"/>
          <p:cNvSpPr txBox="1"/>
          <p:nvPr/>
        </p:nvSpPr>
        <p:spPr>
          <a:xfrm>
            <a:off x="5450900" y="44767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Реальный размер</a:t>
            </a:r>
            <a:endParaRPr sz="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Проекция меркатора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21" name="Google Shape;421;p59"/>
          <p:cNvSpPr txBox="1"/>
          <p:nvPr/>
        </p:nvSpPr>
        <p:spPr>
          <a:xfrm>
            <a:off x="516575" y="704850"/>
            <a:ext cx="47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22" name="Google Shape;4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25" y="774975"/>
            <a:ext cx="5816549" cy="25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/>
          <p:nvPr/>
        </p:nvSpPr>
        <p:spPr>
          <a:xfrm>
            <a:off x="798950" y="3516900"/>
            <a:ext cx="787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Какая траектория 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полета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будет кратчайшей?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Координаты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516575" y="704850"/>
            <a:ext cx="47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751125"/>
            <a:ext cx="3740197" cy="36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0"/>
          <p:cNvSpPr txBox="1"/>
          <p:nvPr/>
        </p:nvSpPr>
        <p:spPr>
          <a:xfrm>
            <a:off x="4428225" y="1006950"/>
            <a:ext cx="4305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Для определения начала отсчета выбирают фундаментальную плоскость (в географии это экватор) и луч на этой плоскости(нулевой меридиан)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Градус делят на 60 минут, минуты делят на секунды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Координаты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37" name="Google Shape;437;p61"/>
          <p:cNvSpPr txBox="1"/>
          <p:nvPr/>
        </p:nvSpPr>
        <p:spPr>
          <a:xfrm>
            <a:off x="1918350" y="1758975"/>
            <a:ext cx="53073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 - расстояние на сфере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      - широты </a:t>
            </a:r>
            <a:endParaRPr sz="23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746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erif"/>
              <a:buChar char="-"/>
            </a:pPr>
            <a:r>
              <a:rPr lang="ru" sz="23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долготы </a:t>
            </a:r>
            <a:endParaRPr sz="9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38" name="Google Shape;438;p61"/>
          <p:cNvPicPr preferRelativeResize="0"/>
          <p:nvPr/>
        </p:nvPicPr>
        <p:blipFill rotWithShape="1">
          <a:blip r:embed="rId3">
            <a:alphaModFix/>
          </a:blip>
          <a:srcRect b="10999" l="11739" r="9470" t="6979"/>
          <a:stretch/>
        </p:blipFill>
        <p:spPr>
          <a:xfrm>
            <a:off x="3571825" y="2214400"/>
            <a:ext cx="360250" cy="3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4">
            <a:alphaModFix/>
          </a:blip>
          <a:srcRect b="11826" l="12360" r="7169" t="6614"/>
          <a:stretch/>
        </p:blipFill>
        <p:spPr>
          <a:xfrm>
            <a:off x="3211575" y="2595750"/>
            <a:ext cx="360250" cy="3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50" y="699875"/>
            <a:ext cx="83820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10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Как задать геометрию?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2244750" y="1234775"/>
            <a:ext cx="4654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Аксиоматический подход</a:t>
            </a:r>
            <a:endParaRPr sz="17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Вспомните аксиомы планиметрии и стереометрии, все ли они очевидны?</a:t>
            </a:r>
            <a:endParaRPr sz="16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Таблица Брадиса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446" name="Google Shape;4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25" y="601000"/>
            <a:ext cx="3327188" cy="419780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2"/>
          <p:cNvSpPr txBox="1"/>
          <p:nvPr/>
        </p:nvSpPr>
        <p:spPr>
          <a:xfrm>
            <a:off x="4102400" y="1630225"/>
            <a:ext cx="395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Используется для вычисления синуса и косинуса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 txBox="1"/>
          <p:nvPr>
            <p:ph type="ctrTitle"/>
          </p:nvPr>
        </p:nvSpPr>
        <p:spPr>
          <a:xfrm>
            <a:off x="311700" y="1269725"/>
            <a:ext cx="85206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Сферическая геометрия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1880550" y="2235050"/>
            <a:ext cx="538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№6 тригонометрия и замощение </a:t>
            </a:r>
            <a:endParaRPr sz="7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Замощение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59" name="Google Shape;459;p64"/>
          <p:cNvSpPr txBox="1"/>
          <p:nvPr/>
        </p:nvSpPr>
        <p:spPr>
          <a:xfrm>
            <a:off x="210650" y="696025"/>
            <a:ext cx="5589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Илон Маск решил покрыть весь марс пленкой, чтобы она не пропускала воздух в открытый космос.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Понятно, что просто 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обмотать</a:t>
            </a: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марс пленкой не получится, поэтому всю оболочку решили разделить на сферические фигуры.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У Илона Маска хватит денег на организацию производства только одного вида фигур, какие это могут быть фигуры, если нужно покрыть весь марс без наложений или пропусков?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60" name="Google Shape;4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650" y="1109663"/>
            <a:ext cx="29241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Замощение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66" name="Google Shape;466;p65"/>
          <p:cNvSpPr txBox="1"/>
          <p:nvPr/>
        </p:nvSpPr>
        <p:spPr>
          <a:xfrm>
            <a:off x="898675" y="703775"/>
            <a:ext cx="751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Можно построить такие фигуры, соединяя центр сферы с вершинами платоновских тел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67" name="Google Shape;4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325" y="1621350"/>
            <a:ext cx="26670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38" y="1842183"/>
            <a:ext cx="2411650" cy="20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750" y="1567050"/>
            <a:ext cx="2411650" cy="24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>
            <p:ph type="title"/>
          </p:nvPr>
        </p:nvSpPr>
        <p:spPr>
          <a:xfrm>
            <a:off x="311700" y="6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Замощение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475" name="Google Shape;475;p66"/>
          <p:cNvSpPr txBox="1"/>
          <p:nvPr/>
        </p:nvSpPr>
        <p:spPr>
          <a:xfrm>
            <a:off x="815850" y="703775"/>
            <a:ext cx="751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Также можно предложить замощение треугольниками</a:t>
            </a:r>
            <a:endParaRPr sz="20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525" y="1567050"/>
            <a:ext cx="3182955" cy="33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/>
          <p:nvPr>
            <p:ph type="title"/>
          </p:nvPr>
        </p:nvSpPr>
        <p:spPr>
          <a:xfrm>
            <a:off x="311700" y="7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Теорема косинусов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descr="{&quot;backgroundColor&quot;:&quot;#FFFFFF&quot;,&quot;type&quot;:&quot;$$&quot;,&quot;aid&quot;:null,&quot;font&quot;:{&quot;family&quot;:&quot;Arial&quot;,&quot;color&quot;:&quot;#000000&quot;,&quot;size&quot;:18},&quot;code&quot;:&quot;$$\\cos\\frac{a}{r}=\\cos\\frac{b}{r}\\cos\\frac{c}{r}+\\sin\\frac{b}{r}\\sin\\frac{c}{r}\\cos A$$&quot;,&quot;id&quot;:&quot;39&quot;,&quot;backgroundColorModified&quot;:false,&quot;ts&quot;:1735516645696,&quot;cs&quot;:&quot;Wul0oRd2105LgrehoMR92g==&quot;,&quot;size&quot;:{&quot;width&quot;:467.6666666666667,&quot;height&quot;:58.333333333333336}}" id="482" name="Google Shape;4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913" y="941388"/>
            <a:ext cx="4454525" cy="5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7"/>
          <p:cNvSpPr/>
          <p:nvPr/>
        </p:nvSpPr>
        <p:spPr>
          <a:xfrm>
            <a:off x="2027900" y="899400"/>
            <a:ext cx="4751400" cy="734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7"/>
          <p:cNvSpPr txBox="1"/>
          <p:nvPr>
            <p:ph type="title"/>
          </p:nvPr>
        </p:nvSpPr>
        <p:spPr>
          <a:xfrm>
            <a:off x="311700" y="18372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Теорема синусов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descr="{&quot;type&quot;:&quot;$$&quot;,&quot;id&quot;:&quot;48&quot;,&quot;aid&quot;:null,&quot;code&quot;:&quot;$$\\frac{\\sin\\frac{a}{r}}{\\sin A}=\\frac{\\sin\\frac{b}{r}}{\\sin B}=\\frac{\\sin\\frac{c}{r}}{\\sin C}$$&quot;,&quot;backgroundColor&quot;:&quot;#FFFFFF&quot;,&quot;font&quot;:{&quot;family&quot;:&quot;Arial&quot;,&quot;color&quot;:&quot;#000000&quot;,&quot;size&quot;:18},&quot;backgroundColorModified&quot;:false,&quot;ts&quot;:1735518949751,&quot;cs&quot;:&quot;3MttnDzLcVJk+rLOzlZv7w==&quot;,&quot;size&quot;:{&quot;width&quot;:289.25,&quot;height&quot;:67.75}}" id="485" name="Google Shape;48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388" y="2613475"/>
            <a:ext cx="2755106" cy="64531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7"/>
          <p:cNvSpPr/>
          <p:nvPr/>
        </p:nvSpPr>
        <p:spPr>
          <a:xfrm>
            <a:off x="3045750" y="2571750"/>
            <a:ext cx="3052500" cy="781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10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Аксиомы планиметрии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47488"/>
            <a:ext cx="4512775" cy="38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100" y="847506"/>
            <a:ext cx="4512774" cy="440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5200" y="1422975"/>
            <a:ext cx="4204575" cy="2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10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Аксиомы стереометрии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50" y="831075"/>
            <a:ext cx="4628826" cy="16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 b="82076" l="0" r="0" t="0"/>
          <a:stretch/>
        </p:blipFill>
        <p:spPr>
          <a:xfrm>
            <a:off x="383950" y="2462737"/>
            <a:ext cx="4678326" cy="3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200" y="998650"/>
            <a:ext cx="4065625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087" y="1461450"/>
            <a:ext cx="3989000" cy="2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41086"/>
          <a:stretch/>
        </p:blipFill>
        <p:spPr>
          <a:xfrm>
            <a:off x="383950" y="2937950"/>
            <a:ext cx="4678326" cy="13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10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Объекты в геометрии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972425" y="84912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Roboto Serif"/>
                <a:ea typeface="Roboto Serif"/>
                <a:cs typeface="Roboto Serif"/>
                <a:sym typeface="Roboto Serif"/>
              </a:rPr>
              <a:t>Дайте определение отрезка, окружности, сферы, параллельных прямых (в планиметрии), что в них общего?</a:t>
            </a:r>
            <a:endParaRPr sz="16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7750" l="13999" r="11418" t="19811"/>
          <a:stretch/>
        </p:blipFill>
        <p:spPr>
          <a:xfrm>
            <a:off x="6075325" y="2286275"/>
            <a:ext cx="2143124" cy="20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13882" l="16588" r="14150" t="17699"/>
          <a:stretch/>
        </p:blipFill>
        <p:spPr>
          <a:xfrm>
            <a:off x="3550825" y="2348013"/>
            <a:ext cx="1843200" cy="18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5">
            <a:alphaModFix/>
          </a:blip>
          <a:srcRect b="37020" l="0" r="0" t="45412"/>
          <a:stretch/>
        </p:blipFill>
        <p:spPr>
          <a:xfrm>
            <a:off x="311700" y="2744625"/>
            <a:ext cx="2660725" cy="4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5">
            <a:alphaModFix/>
          </a:blip>
          <a:srcRect b="37020" l="0" r="0" t="45412"/>
          <a:stretch/>
        </p:blipFill>
        <p:spPr>
          <a:xfrm>
            <a:off x="311700" y="3269387"/>
            <a:ext cx="2660725" cy="4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4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>
                <a:latin typeface="Roboto Serif Medium"/>
                <a:ea typeface="Roboto Serif Medium"/>
                <a:cs typeface="Roboto Serif Medium"/>
                <a:sym typeface="Roboto Serif Medium"/>
              </a:rPr>
              <a:t>Объекты в геометрии</a:t>
            </a:r>
            <a:endParaRPr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73425" y="923150"/>
            <a:ext cx="5274000" cy="27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Все объекты в геометрии можно рассматривать как подмножество точек пространства, то есть само пространство является множеством точек.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Как выглядит пространство: </a:t>
            </a:r>
            <a:endParaRPr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10968" l="10470" r="10863" t="0"/>
          <a:stretch/>
        </p:blipFill>
        <p:spPr>
          <a:xfrm>
            <a:off x="5585675" y="1041425"/>
            <a:ext cx="3289650" cy="37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93" y="3251660"/>
            <a:ext cx="61360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300" y="3251658"/>
            <a:ext cx="613600" cy="5726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1246500" y="3362650"/>
            <a:ext cx="3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,</a:t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311700" y="4041775"/>
            <a:ext cx="57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Какие характеристики есть у точек?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